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7" r:id="rId2"/>
    <p:sldId id="297" r:id="rId3"/>
    <p:sldId id="304" r:id="rId4"/>
    <p:sldId id="305" r:id="rId5"/>
    <p:sldId id="306" r:id="rId6"/>
    <p:sldId id="303" r:id="rId7"/>
    <p:sldId id="289" r:id="rId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Střední styl 1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0" autoAdjust="0"/>
    <p:restoredTop sz="98095" autoAdjust="0"/>
  </p:normalViewPr>
  <p:slideViewPr>
    <p:cSldViewPr snapToGrid="0">
      <p:cViewPr varScale="1">
        <p:scale>
          <a:sx n="116" d="100"/>
          <a:sy n="116" d="100"/>
        </p:scale>
        <p:origin x="6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D32D2B5-A34E-43F8-9CC8-632817E17FFA}" type="datetimeFigureOut">
              <a:rPr lang="cs-CZ"/>
              <a:pPr>
                <a:defRPr/>
              </a:pPr>
              <a:t>14.01.2021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51AB901-FA0C-4D74-B5F3-7C61D9AAB6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23321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B9F2B-1E46-448C-BBFF-CA6CA0B673CE}" type="datetimeFigureOut">
              <a:rPr lang="cs-CZ"/>
              <a:pPr>
                <a:defRPr/>
              </a:pPr>
              <a:t>14.01.2021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7D8A9-EC36-4CE5-BBC7-A632ABAD27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F7ADD-3193-4F13-B429-6EFFD66BAB99}" type="datetimeFigureOut">
              <a:rPr lang="cs-CZ"/>
              <a:pPr>
                <a:defRPr/>
              </a:pPr>
              <a:t>14.01.2021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601D3-5CD9-4A95-9B0A-B397F0751C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51174-F75B-44FB-837A-6871F2B90ED3}" type="datetimeFigureOut">
              <a:rPr lang="cs-CZ"/>
              <a:pPr>
                <a:defRPr/>
              </a:pPr>
              <a:t>14.01.2021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4B783-D201-4BC3-93E6-A2B93E66CF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FD44F-B0A7-4A14-B69E-2BDD0419C116}" type="datetimeFigureOut">
              <a:rPr lang="cs-CZ"/>
              <a:pPr>
                <a:defRPr/>
              </a:pPr>
              <a:t>14.01.2021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F02B8-BDBD-4192-B2F4-1610AFE443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BBFAF-F5FB-4B0C-84BE-D73B8D419C3F}" type="datetimeFigureOut">
              <a:rPr lang="cs-CZ"/>
              <a:pPr>
                <a:defRPr/>
              </a:pPr>
              <a:t>14.01.2021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3666D-3B5C-4102-9EE6-CD1C6CC7A8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21BAE-0021-45F9-ADFB-7CD319CF1BFB}" type="datetimeFigureOut">
              <a:rPr lang="cs-CZ"/>
              <a:pPr>
                <a:defRPr/>
              </a:pPr>
              <a:t>14.01.2021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3E8-675D-49D6-9DC2-05AA36ED30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DA8DF-9768-4614-A322-2AD57DA8E562}" type="datetimeFigureOut">
              <a:rPr lang="cs-CZ"/>
              <a:pPr>
                <a:defRPr/>
              </a:pPr>
              <a:t>14.01.2021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7399B-0488-4BD4-87F2-124CC5D64B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5991-48C5-4965-BE9E-F50012FE587A}" type="datetimeFigureOut">
              <a:rPr lang="cs-CZ"/>
              <a:pPr>
                <a:defRPr/>
              </a:pPr>
              <a:t>14.01.2021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67534-2BDE-4462-925F-73049E845C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390EF-9332-492D-954D-7291DFD5AFB6}" type="datetimeFigureOut">
              <a:rPr lang="cs-CZ"/>
              <a:pPr>
                <a:defRPr/>
              </a:pPr>
              <a:t>14.01.2021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B1A3C-8AD1-47A9-AAD2-C92E3086B1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25A8B-5CEA-4ED1-8456-0CB6475AE264}" type="datetimeFigureOut">
              <a:rPr lang="cs-CZ"/>
              <a:pPr>
                <a:defRPr/>
              </a:pPr>
              <a:t>14.01.2021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3026C-342B-4CAD-9D06-E212198A72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1E23B-8F2B-4469-B3E4-917AA03046A3}" type="datetimeFigureOut">
              <a:rPr lang="cs-CZ"/>
              <a:pPr>
                <a:defRPr/>
              </a:pPr>
              <a:t>14.01.2021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54002-5638-4781-BB3B-7801422F0E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8CCC86-7F12-4E89-8C80-9C18998D7995}" type="datetimeFigureOut">
              <a:rPr lang="cs-CZ"/>
              <a:pPr>
                <a:defRPr/>
              </a:pPr>
              <a:t>14.01.2021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DBFB02-51E2-4610-9D6E-7840D2238A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office.microsoft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835" y="1169601"/>
            <a:ext cx="1905000" cy="2755900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251520" y="188640"/>
            <a:ext cx="8640960" cy="50006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>
                <a:solidFill>
                  <a:schemeClr val="bg1"/>
                </a:solidFill>
                <a:latin typeface="Calibri" pitchFamily="34" charset="0"/>
              </a:rPr>
              <a:t>Základní škola Žatec, Komenského alej 749, okres Louny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76648" y="4406396"/>
            <a:ext cx="78753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002060"/>
                </a:solidFill>
              </a:rPr>
              <a:t>INFORMATIKA</a:t>
            </a:r>
          </a:p>
          <a:p>
            <a:pPr algn="ctr"/>
            <a:r>
              <a:rPr lang="cs-CZ" sz="4000" b="1" dirty="0" smtClean="0">
                <a:solidFill>
                  <a:srgbClr val="002060"/>
                </a:solidFill>
              </a:rPr>
              <a:t>pro 5. až 9. ročník</a:t>
            </a:r>
            <a:endParaRPr lang="cs-CZ" sz="4000" b="1" dirty="0">
              <a:solidFill>
                <a:srgbClr val="00206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1520" y="6191295"/>
            <a:ext cx="8627533" cy="3248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cs-CZ" sz="1400" dirty="0">
                <a:solidFill>
                  <a:srgbClr val="002060"/>
                </a:solidFill>
              </a:rPr>
              <a:t>Ing. František Roubal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0006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cs-CZ" sz="3600" b="1" dirty="0" smtClean="0">
                <a:solidFill>
                  <a:schemeClr val="bg1"/>
                </a:solidFill>
                <a:latin typeface="Calibri" pitchFamily="34" charset="0"/>
              </a:rPr>
              <a:t>Vytvoření souboru</a:t>
            </a:r>
            <a:endParaRPr lang="cs-CZ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Picture 2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23" y="2151413"/>
            <a:ext cx="6190469" cy="458823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51520" y="751344"/>
            <a:ext cx="87936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smtClean="0">
                <a:latin typeface="HelveticaCE"/>
              </a:rPr>
              <a:t>I soubor </a:t>
            </a:r>
            <a:r>
              <a:rPr lang="cs-CZ" sz="1600" b="1" dirty="0">
                <a:latin typeface="HelveticaCE"/>
              </a:rPr>
              <a:t>můžete vytvořit </a:t>
            </a:r>
            <a:r>
              <a:rPr lang="cs-CZ" sz="1600" b="1" dirty="0" smtClean="0">
                <a:latin typeface="HelveticaCE"/>
              </a:rPr>
              <a:t>v jakékoliv </a:t>
            </a:r>
            <a:r>
              <a:rPr lang="cs-CZ" sz="1600" b="1" dirty="0">
                <a:latin typeface="HelveticaCE"/>
              </a:rPr>
              <a:t>složce či kdekoliv ve </a:t>
            </a:r>
            <a:r>
              <a:rPr lang="cs-CZ" sz="1600" b="1" dirty="0" smtClean="0">
                <a:latin typeface="HelveticaCE"/>
              </a:rPr>
              <a:t>stromové struktuře </a:t>
            </a:r>
            <a:r>
              <a:rPr lang="cs-CZ" sz="1600" b="1" dirty="0">
                <a:latin typeface="HelveticaCE"/>
              </a:rPr>
              <a:t>na disku.</a:t>
            </a:r>
          </a:p>
          <a:p>
            <a:endParaRPr lang="cs-CZ" sz="1600" dirty="0" smtClean="0">
              <a:latin typeface="HelveticaCE"/>
            </a:endParaRPr>
          </a:p>
          <a:p>
            <a:r>
              <a:rPr lang="cs-CZ" sz="1600" dirty="0" smtClean="0">
                <a:latin typeface="HelveticaCE"/>
              </a:rPr>
              <a:t>Po kliknutí pravým tlačítkem myši na ploše okna vyber v </a:t>
            </a:r>
            <a:r>
              <a:rPr lang="cs-CZ" sz="1600" dirty="0">
                <a:latin typeface="HelveticaCE"/>
              </a:rPr>
              <a:t>nabídce </a:t>
            </a:r>
            <a:r>
              <a:rPr lang="cs-CZ" sz="1600" b="1" dirty="0" smtClean="0">
                <a:latin typeface="HelveticaCE"/>
              </a:rPr>
              <a:t>Nový </a:t>
            </a:r>
            <a:r>
              <a:rPr lang="cs-CZ" sz="1600" dirty="0">
                <a:latin typeface="HelveticaCE"/>
              </a:rPr>
              <a:t>a </a:t>
            </a:r>
            <a:r>
              <a:rPr lang="cs-CZ" sz="1600" dirty="0" smtClean="0">
                <a:latin typeface="HelveticaCE"/>
              </a:rPr>
              <a:t>zvol si </a:t>
            </a:r>
            <a:r>
              <a:rPr lang="cs-CZ" sz="1600" dirty="0">
                <a:latin typeface="HelveticaCE"/>
              </a:rPr>
              <a:t>jaký druh souboru chceš </a:t>
            </a:r>
            <a:r>
              <a:rPr lang="cs-CZ" sz="1600" dirty="0" smtClean="0">
                <a:latin typeface="HelveticaCE"/>
              </a:rPr>
              <a:t>vytvořit (v </a:t>
            </a:r>
            <a:r>
              <a:rPr lang="cs-CZ" sz="1600" dirty="0">
                <a:latin typeface="HelveticaCE"/>
              </a:rPr>
              <a:t>jakém </a:t>
            </a:r>
            <a:r>
              <a:rPr lang="cs-CZ" sz="1600" dirty="0" smtClean="0">
                <a:latin typeface="HelveticaCE"/>
              </a:rPr>
              <a:t>„programu“ </a:t>
            </a:r>
            <a:r>
              <a:rPr lang="cs-CZ" sz="1600" dirty="0">
                <a:latin typeface="HelveticaCE"/>
              </a:rPr>
              <a:t>ho budeš používat</a:t>
            </a:r>
            <a:r>
              <a:rPr lang="cs-CZ" sz="1600" dirty="0" smtClean="0">
                <a:latin typeface="HelveticaCE"/>
              </a:rPr>
              <a:t>). Pak ho stačí pouze přejmenovat. </a:t>
            </a:r>
            <a:endParaRPr lang="cs-CZ" sz="1600" dirty="0">
              <a:latin typeface="HelveticaCE"/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 flipH="1">
            <a:off x="3412657" y="1532238"/>
            <a:ext cx="2990336" cy="309742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759144"/>
              </p:ext>
            </p:extLst>
          </p:nvPr>
        </p:nvGraphicFramePr>
        <p:xfrm>
          <a:off x="5290783" y="2792626"/>
          <a:ext cx="3440940" cy="1523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Image" r:id="rId4" imgW="5421960" imgH="2399760" progId="Photoshop.Image.7">
                  <p:embed/>
                </p:oleObj>
              </mc:Choice>
              <mc:Fallback>
                <p:oleObj name="Image" r:id="rId4" imgW="5421960" imgH="2399760" progId="Photoshop.Image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90783" y="2792626"/>
                        <a:ext cx="3440940" cy="1523485"/>
                      </a:xfrm>
                      <a:prstGeom prst="rect">
                        <a:avLst/>
                      </a:prstGeom>
                      <a:ln w="19050">
                        <a:solidFill>
                          <a:schemeClr val="accent1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Přímá spojnice se šipkou 11"/>
          <p:cNvCxnSpPr/>
          <p:nvPr/>
        </p:nvCxnSpPr>
        <p:spPr>
          <a:xfrm flipH="1">
            <a:off x="5898292" y="3146854"/>
            <a:ext cx="2265405" cy="307271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H="1">
            <a:off x="5560541" y="3641124"/>
            <a:ext cx="1721708" cy="146633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62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0006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cs-CZ" sz="3600" b="1" dirty="0" smtClean="0">
                <a:solidFill>
                  <a:schemeClr val="bg1"/>
                </a:solidFill>
                <a:latin typeface="Calibri" pitchFamily="34" charset="0"/>
              </a:rPr>
              <a:t>Vytvoření souboru</a:t>
            </a:r>
            <a:endParaRPr lang="cs-CZ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51520" y="857917"/>
            <a:ext cx="864096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200" b="1" dirty="0">
                <a:latin typeface="MyriadPro-Bold"/>
              </a:rPr>
              <a:t>Práce se souborem v </a:t>
            </a:r>
            <a:r>
              <a:rPr lang="pt-BR" sz="1200" b="1" dirty="0" smtClean="0">
                <a:latin typeface="MyriadPro-Bold"/>
              </a:rPr>
              <a:t>aplikaci</a:t>
            </a:r>
            <a:endParaRPr lang="cs-CZ" sz="1200" dirty="0" smtClean="0">
              <a:latin typeface="Helvetic"/>
            </a:endParaRPr>
          </a:p>
          <a:p>
            <a:r>
              <a:rPr lang="cs-CZ" sz="1200" dirty="0" smtClean="0">
                <a:latin typeface="Helvetic"/>
              </a:rPr>
              <a:t>Dalším způsobem jak vytvářet soubor a ukládat jej, bude práce přímo </a:t>
            </a:r>
            <a:r>
              <a:rPr lang="cs-CZ" sz="1200" dirty="0">
                <a:latin typeface="Helvetic"/>
              </a:rPr>
              <a:t>v aplikaci </a:t>
            </a:r>
            <a:r>
              <a:rPr lang="cs-CZ" sz="1200" dirty="0" smtClean="0">
                <a:latin typeface="Helvetic"/>
              </a:rPr>
              <a:t>samotné. Určitou </a:t>
            </a:r>
            <a:r>
              <a:rPr lang="cs-CZ" sz="1200" dirty="0">
                <a:latin typeface="Helvetic"/>
              </a:rPr>
              <a:t>výhodou při práci se soubory je skutečnost, že naprosto drtivá většina </a:t>
            </a:r>
            <a:r>
              <a:rPr lang="cs-CZ" sz="1200" dirty="0" smtClean="0">
                <a:latin typeface="Helvetic"/>
              </a:rPr>
              <a:t>programů pro </a:t>
            </a:r>
            <a:r>
              <a:rPr lang="cs-CZ" sz="1200" dirty="0">
                <a:latin typeface="Helvetic"/>
              </a:rPr>
              <a:t>Windows pracuje se soubory stejně. Z tohoto pohledu lze říci, že pokud např. umíte </a:t>
            </a:r>
            <a:r>
              <a:rPr lang="cs-CZ" sz="1200" dirty="0" smtClean="0">
                <a:latin typeface="Helvetic"/>
              </a:rPr>
              <a:t>uložit obrázek </a:t>
            </a:r>
            <a:r>
              <a:rPr lang="cs-CZ" sz="1200" dirty="0">
                <a:latin typeface="Helvetic"/>
              </a:rPr>
              <a:t>v programu </a:t>
            </a:r>
            <a:r>
              <a:rPr lang="cs-CZ" sz="1200" b="1" dirty="0">
                <a:latin typeface="HelveticaCE-Bold"/>
              </a:rPr>
              <a:t>Malování</a:t>
            </a:r>
            <a:r>
              <a:rPr lang="cs-CZ" sz="1200" dirty="0">
                <a:latin typeface="Helvetic"/>
              </a:rPr>
              <a:t>, určitě budete schopni uložit dopis v textovém editoru.</a:t>
            </a:r>
            <a:endParaRPr lang="cs-CZ" sz="1200" dirty="0"/>
          </a:p>
        </p:txBody>
      </p:sp>
      <p:sp>
        <p:nvSpPr>
          <p:cNvPr id="5" name="AutoShape 2" descr="G:\M%C5%AFj disk\Komenacek\WEB ICT\nahledy\pripon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88914"/>
            <a:ext cx="8640959" cy="516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8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0006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cs-CZ" sz="3600" b="1" dirty="0" smtClean="0">
                <a:solidFill>
                  <a:schemeClr val="bg1"/>
                </a:solidFill>
                <a:latin typeface="Calibri" pitchFamily="34" charset="0"/>
              </a:rPr>
              <a:t>Vytvoření souboru</a:t>
            </a:r>
            <a:endParaRPr lang="cs-CZ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313239"/>
              </p:ext>
            </p:extLst>
          </p:nvPr>
        </p:nvGraphicFramePr>
        <p:xfrm>
          <a:off x="251520" y="1486087"/>
          <a:ext cx="8640960" cy="5224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Image" r:id="rId3" imgW="10983960" imgH="6640920" progId="Photoshop.Image.7">
                  <p:embed/>
                </p:oleObj>
              </mc:Choice>
              <mc:Fallback>
                <p:oleObj name="Image" r:id="rId3" imgW="10983960" imgH="6640920" progId="Photoshop.Image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1486087"/>
                        <a:ext cx="8640960" cy="5224534"/>
                      </a:xfrm>
                      <a:prstGeom prst="rect">
                        <a:avLst/>
                      </a:prstGeom>
                      <a:ln w="19050">
                        <a:solidFill>
                          <a:schemeClr val="accent1">
                            <a:shade val="95000"/>
                            <a:satMod val="10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bdélník 5"/>
          <p:cNvSpPr/>
          <p:nvPr/>
        </p:nvSpPr>
        <p:spPr>
          <a:xfrm>
            <a:off x="2413687" y="1354282"/>
            <a:ext cx="6478793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cs-CZ" sz="1200" b="1" dirty="0">
                <a:latin typeface="MyriadPro-BoldIt"/>
              </a:rPr>
              <a:t>První uložení</a:t>
            </a:r>
          </a:p>
          <a:p>
            <a:endParaRPr lang="cs-CZ" sz="1200" b="1" dirty="0">
              <a:latin typeface="Helvetic"/>
            </a:endParaRPr>
          </a:p>
          <a:p>
            <a:r>
              <a:rPr lang="cs-CZ" sz="1200" b="1" dirty="0" smtClean="0">
                <a:latin typeface="HelveticaCE-Bold"/>
              </a:rPr>
              <a:t>1. </a:t>
            </a:r>
            <a:r>
              <a:rPr lang="cs-CZ" sz="1200" dirty="0" smtClean="0">
                <a:latin typeface="Helvetic"/>
              </a:rPr>
              <a:t>V </a:t>
            </a:r>
            <a:r>
              <a:rPr lang="cs-CZ" sz="1200" dirty="0">
                <a:latin typeface="Helvetic"/>
              </a:rPr>
              <a:t>hlavní nabídce zvolte </a:t>
            </a:r>
            <a:r>
              <a:rPr lang="cs-CZ" sz="1200" b="1" dirty="0">
                <a:latin typeface="HelveticaCE-Bold"/>
              </a:rPr>
              <a:t>Soubor </a:t>
            </a:r>
            <a:r>
              <a:rPr lang="cs-CZ" sz="1200" dirty="0">
                <a:latin typeface="Helvetic"/>
              </a:rPr>
              <a:t>a poté položku </a:t>
            </a:r>
            <a:r>
              <a:rPr lang="cs-CZ" sz="1200" b="1" dirty="0">
                <a:latin typeface="HelveticaCE-Bold"/>
              </a:rPr>
              <a:t>Uložit</a:t>
            </a:r>
            <a:r>
              <a:rPr lang="cs-CZ" sz="1200" dirty="0" smtClean="0">
                <a:latin typeface="Helvetic"/>
              </a:rPr>
              <a:t>.</a:t>
            </a:r>
            <a:endParaRPr lang="cs-CZ" sz="1200" dirty="0">
              <a:latin typeface="Helvetic"/>
            </a:endParaRPr>
          </a:p>
          <a:p>
            <a:r>
              <a:rPr lang="cs-CZ" sz="1200" b="1" dirty="0">
                <a:latin typeface="HelveticaCE-Bold"/>
              </a:rPr>
              <a:t>2. </a:t>
            </a:r>
            <a:r>
              <a:rPr lang="cs-CZ" sz="1200" dirty="0">
                <a:latin typeface="Helvetic"/>
              </a:rPr>
              <a:t>Program zobrazí okno, kde se nastavují všechny potřebné parametry pro </a:t>
            </a:r>
            <a:r>
              <a:rPr lang="cs-CZ" sz="1200" dirty="0" smtClean="0">
                <a:latin typeface="Helvetic"/>
              </a:rPr>
              <a:t>uložení souboru.</a:t>
            </a:r>
            <a:endParaRPr lang="cs-CZ" sz="1200" dirty="0">
              <a:latin typeface="Helvetic"/>
            </a:endParaRPr>
          </a:p>
          <a:p>
            <a:r>
              <a:rPr lang="cs-CZ" sz="1200" b="1" dirty="0">
                <a:latin typeface="HelveticaCE-Bold"/>
              </a:rPr>
              <a:t>3. </a:t>
            </a:r>
            <a:r>
              <a:rPr lang="cs-CZ" sz="1200" dirty="0">
                <a:latin typeface="Helvetic"/>
              </a:rPr>
              <a:t>Nejprve je nutné zvolit, kam, resp. do jakého adresáře či složky má být soubor uložen.</a:t>
            </a:r>
          </a:p>
          <a:p>
            <a:r>
              <a:rPr lang="cs-CZ" sz="1200" b="1" dirty="0" smtClean="0">
                <a:latin typeface="HelveticaCE-Bold"/>
              </a:rPr>
              <a:t>4</a:t>
            </a:r>
            <a:r>
              <a:rPr lang="cs-CZ" sz="1200" b="1" dirty="0">
                <a:latin typeface="HelveticaCE-Bold"/>
              </a:rPr>
              <a:t>. </a:t>
            </a:r>
            <a:r>
              <a:rPr lang="cs-CZ" sz="1200" dirty="0">
                <a:latin typeface="Helvetic"/>
              </a:rPr>
              <a:t>Ve spodní části okna je dialog </a:t>
            </a:r>
            <a:r>
              <a:rPr lang="cs-CZ" sz="1200" b="1" dirty="0">
                <a:latin typeface="HelveticaCE-Bold"/>
              </a:rPr>
              <a:t>Název souboru</a:t>
            </a:r>
            <a:r>
              <a:rPr lang="cs-CZ" sz="1200" dirty="0">
                <a:latin typeface="Helvetic"/>
              </a:rPr>
              <a:t>. Vepište do dialogu vlastní </a:t>
            </a:r>
            <a:r>
              <a:rPr lang="cs-CZ" sz="1200" dirty="0" smtClean="0">
                <a:latin typeface="Helvetic"/>
              </a:rPr>
              <a:t>název souboru</a:t>
            </a:r>
            <a:r>
              <a:rPr lang="cs-CZ" sz="1200" dirty="0">
                <a:latin typeface="Helvetic"/>
              </a:rPr>
              <a:t>. </a:t>
            </a:r>
            <a:endParaRPr lang="cs-CZ" sz="1200" dirty="0" smtClean="0">
              <a:latin typeface="Helvetic"/>
            </a:endParaRPr>
          </a:p>
          <a:p>
            <a:r>
              <a:rPr lang="cs-CZ" sz="1200" b="1" dirty="0" smtClean="0">
                <a:latin typeface="HelveticaCE-Bold"/>
              </a:rPr>
              <a:t>5</a:t>
            </a:r>
            <a:r>
              <a:rPr lang="cs-CZ" sz="1200" b="1" dirty="0">
                <a:latin typeface="HelveticaCE-Bold"/>
              </a:rPr>
              <a:t>. </a:t>
            </a:r>
            <a:r>
              <a:rPr lang="cs-CZ" sz="1200" dirty="0">
                <a:latin typeface="Helvetic"/>
              </a:rPr>
              <a:t>Další prvky (jako </a:t>
            </a:r>
            <a:r>
              <a:rPr lang="cs-CZ" sz="1200" b="1" dirty="0">
                <a:latin typeface="HelveticaCE-Bold"/>
              </a:rPr>
              <a:t>Typ souboru </a:t>
            </a:r>
            <a:r>
              <a:rPr lang="cs-CZ" sz="1200" dirty="0">
                <a:latin typeface="Helvetic"/>
              </a:rPr>
              <a:t>apod.) obvykle není nutné nastavovat. </a:t>
            </a:r>
            <a:endParaRPr lang="cs-CZ" sz="1200" dirty="0" smtClean="0">
              <a:latin typeface="Helvetic"/>
            </a:endParaRPr>
          </a:p>
          <a:p>
            <a:r>
              <a:rPr lang="cs-CZ" sz="1200" b="1" dirty="0" smtClean="0">
                <a:latin typeface="HelveticaCE-Bold"/>
              </a:rPr>
              <a:t>6</a:t>
            </a:r>
            <a:r>
              <a:rPr lang="cs-CZ" sz="1200" b="1" dirty="0">
                <a:latin typeface="HelveticaCE-Bold"/>
              </a:rPr>
              <a:t>. </a:t>
            </a:r>
            <a:r>
              <a:rPr lang="cs-CZ" sz="1200" dirty="0">
                <a:latin typeface="Helvetic"/>
              </a:rPr>
              <a:t>Klepněte na tlačítko </a:t>
            </a:r>
            <a:r>
              <a:rPr lang="cs-CZ" sz="1200" b="1" dirty="0">
                <a:latin typeface="HelveticaCE-Bold"/>
              </a:rPr>
              <a:t>Uložit </a:t>
            </a:r>
            <a:r>
              <a:rPr lang="cs-CZ" sz="1200" dirty="0">
                <a:latin typeface="Helvetic"/>
              </a:rPr>
              <a:t>v pravém dolním rohu okna</a:t>
            </a:r>
            <a:r>
              <a:rPr lang="cs-CZ" sz="1200" dirty="0" smtClean="0">
                <a:latin typeface="Helvetic"/>
              </a:rPr>
              <a:t>.</a:t>
            </a:r>
          </a:p>
          <a:p>
            <a:endParaRPr lang="cs-CZ" sz="1200" dirty="0">
              <a:latin typeface="Helvetic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16376" y="811959"/>
            <a:ext cx="8711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 vytvoření vzorového souboru jsem si vybral „Poznámkový blok“</a:t>
            </a:r>
            <a:endParaRPr lang="cs-CZ" dirty="0"/>
          </a:p>
        </p:txBody>
      </p:sp>
      <p:cxnSp>
        <p:nvCxnSpPr>
          <p:cNvPr id="8" name="Přímá spojnice se šipkou 7"/>
          <p:cNvCxnSpPr/>
          <p:nvPr/>
        </p:nvCxnSpPr>
        <p:spPr>
          <a:xfrm flipH="1">
            <a:off x="659027" y="1655805"/>
            <a:ext cx="3674076" cy="11533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1013254" y="1729946"/>
            <a:ext cx="5107460" cy="104620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>
            <a:off x="2767914" y="2459195"/>
            <a:ext cx="1972696" cy="334848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4333103" y="2850292"/>
            <a:ext cx="3847070" cy="368231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H="1">
            <a:off x="3492843" y="2253048"/>
            <a:ext cx="840260" cy="119860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2862914" y="3083306"/>
            <a:ext cx="790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cesta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69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0006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cs-CZ" sz="3600" b="1" dirty="0" smtClean="0">
                <a:solidFill>
                  <a:schemeClr val="bg1"/>
                </a:solidFill>
                <a:latin typeface="Calibri" pitchFamily="34" charset="0"/>
              </a:rPr>
              <a:t>Vytvoření souboru</a:t>
            </a:r>
            <a:endParaRPr lang="cs-CZ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51520" y="1254877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>
                <a:latin typeface="MyriadPro-Bold"/>
              </a:rPr>
              <a:t>Uložení pod jiným jménem (Uložit jako</a:t>
            </a:r>
            <a:r>
              <a:rPr lang="cs-CZ" sz="1600" b="1" dirty="0" smtClean="0">
                <a:latin typeface="MyriadPro-Bold"/>
              </a:rPr>
              <a:t>...)</a:t>
            </a:r>
          </a:p>
          <a:p>
            <a:endParaRPr lang="cs-CZ" sz="1600" b="1" dirty="0">
              <a:latin typeface="MyriadPro-Bold"/>
            </a:endParaRPr>
          </a:p>
          <a:p>
            <a:r>
              <a:rPr lang="cs-CZ" sz="1600" dirty="0">
                <a:latin typeface="Helvetic"/>
              </a:rPr>
              <a:t>Dejme tomu, že otevřete nějaký obrázek či dopis. V něm budete chtít provést určité změny,</a:t>
            </a:r>
          </a:p>
          <a:p>
            <a:r>
              <a:rPr lang="cs-CZ" sz="1600" dirty="0">
                <a:latin typeface="Helvetic"/>
              </a:rPr>
              <a:t>ale budete chtít mít v počítači uložený jak původní soubor (před provedením změn), tak</a:t>
            </a:r>
          </a:p>
          <a:p>
            <a:r>
              <a:rPr lang="cs-CZ" sz="1600" dirty="0">
                <a:latin typeface="Helvetic"/>
              </a:rPr>
              <a:t>nový, upravený soubor.</a:t>
            </a:r>
          </a:p>
          <a:p>
            <a:r>
              <a:rPr lang="cs-CZ" sz="1600" dirty="0">
                <a:latin typeface="Helvetic"/>
              </a:rPr>
              <a:t>Právě k takovým a podobným operacím je určeno uložení do jiného souboru – </a:t>
            </a:r>
            <a:r>
              <a:rPr lang="cs-CZ" sz="1600" b="1" dirty="0">
                <a:latin typeface="HelveticaCE-Bold"/>
              </a:rPr>
              <a:t>Uložit jako...</a:t>
            </a:r>
          </a:p>
          <a:p>
            <a:endParaRPr lang="cs-CZ" sz="1600" dirty="0" smtClean="0">
              <a:latin typeface="Helvetic"/>
            </a:endParaRPr>
          </a:p>
          <a:p>
            <a:r>
              <a:rPr lang="cs-CZ" sz="1600" dirty="0" smtClean="0">
                <a:latin typeface="Helvetic"/>
              </a:rPr>
              <a:t>Původní </a:t>
            </a:r>
            <a:r>
              <a:rPr lang="cs-CZ" sz="1600" dirty="0">
                <a:latin typeface="Helvetic"/>
              </a:rPr>
              <a:t>soubor zůstane beze změn a kopie se změnami bude uložena pod novým názvem.</a:t>
            </a:r>
          </a:p>
          <a:p>
            <a:endParaRPr lang="cs-CZ" sz="1600" b="1" dirty="0" smtClean="0">
              <a:latin typeface="HelveticaCE-Bold"/>
            </a:endParaRPr>
          </a:p>
          <a:p>
            <a:r>
              <a:rPr lang="cs-CZ" sz="1600" b="1" dirty="0" smtClean="0">
                <a:latin typeface="HelveticaCE-Bold"/>
              </a:rPr>
              <a:t>1</a:t>
            </a:r>
            <a:r>
              <a:rPr lang="cs-CZ" sz="1600" b="1" dirty="0">
                <a:latin typeface="HelveticaCE-Bold"/>
              </a:rPr>
              <a:t>. </a:t>
            </a:r>
            <a:r>
              <a:rPr lang="cs-CZ" sz="1600" dirty="0">
                <a:latin typeface="Helvetic"/>
              </a:rPr>
              <a:t>V hlavní nabídce klepněte na položku </a:t>
            </a:r>
            <a:r>
              <a:rPr lang="cs-CZ" sz="1600" b="1" dirty="0">
                <a:latin typeface="HelveticaCE-Bold"/>
              </a:rPr>
              <a:t>Soubor</a:t>
            </a:r>
            <a:r>
              <a:rPr lang="cs-CZ" sz="1600" dirty="0">
                <a:latin typeface="Helvetic"/>
              </a:rPr>
              <a:t>.</a:t>
            </a:r>
          </a:p>
          <a:p>
            <a:r>
              <a:rPr lang="cs-CZ" sz="1600" b="1" dirty="0">
                <a:latin typeface="HelveticaCE-Bold"/>
              </a:rPr>
              <a:t>2. </a:t>
            </a:r>
            <a:r>
              <a:rPr lang="cs-CZ" sz="1600" dirty="0">
                <a:latin typeface="Helvetic"/>
              </a:rPr>
              <a:t>V otevřené podnabídce klepněte na </a:t>
            </a:r>
            <a:r>
              <a:rPr lang="cs-CZ" sz="1600" b="1" dirty="0">
                <a:latin typeface="HelveticaCE-Bold"/>
              </a:rPr>
              <a:t>Uložit jako…</a:t>
            </a:r>
          </a:p>
          <a:p>
            <a:r>
              <a:rPr lang="cs-CZ" sz="1600" b="1" dirty="0">
                <a:latin typeface="HelveticaCE-Bold"/>
              </a:rPr>
              <a:t>3. </a:t>
            </a:r>
            <a:r>
              <a:rPr lang="cs-CZ" sz="1600" dirty="0">
                <a:latin typeface="Helvetic"/>
              </a:rPr>
              <a:t>Program zobrazí stejné okno jako při ukládání nového souboru.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95331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0006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cs-CZ" sz="3600" b="1" dirty="0">
                <a:solidFill>
                  <a:schemeClr val="bg1"/>
                </a:solidFill>
                <a:latin typeface="Calibri" pitchFamily="34" charset="0"/>
              </a:rPr>
              <a:t>Vytvoření </a:t>
            </a:r>
            <a:r>
              <a:rPr lang="cs-CZ" sz="3600" b="1" dirty="0" smtClean="0">
                <a:solidFill>
                  <a:schemeClr val="bg1"/>
                </a:solidFill>
                <a:latin typeface="Calibri" pitchFamily="34" charset="0"/>
              </a:rPr>
              <a:t>souboru</a:t>
            </a:r>
            <a:endParaRPr lang="cs-CZ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251520" y="832691"/>
            <a:ext cx="8640960" cy="29155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srgbClr val="FF0000"/>
                </a:solidFill>
              </a:rPr>
              <a:t>Cvičení:</a:t>
            </a:r>
            <a:endParaRPr lang="cs-CZ" sz="2400" b="1" dirty="0">
              <a:solidFill>
                <a:srgbClr val="FF0000"/>
              </a:solidFill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cs-CZ" sz="2400" dirty="0" smtClean="0">
                <a:solidFill>
                  <a:schemeClr val="tx1"/>
                </a:solidFill>
              </a:rPr>
              <a:t>Vytvoř soubor v programu malování a ten pod názvem – </a:t>
            </a:r>
            <a:r>
              <a:rPr lang="cs-CZ" sz="2400" b="1" dirty="0" smtClean="0">
                <a:solidFill>
                  <a:schemeClr val="tx1"/>
                </a:solidFill>
              </a:rPr>
              <a:t>pes </a:t>
            </a:r>
            <a:r>
              <a:rPr lang="cs-CZ" sz="2400" dirty="0" smtClean="0">
                <a:solidFill>
                  <a:schemeClr val="tx1"/>
                </a:solidFill>
              </a:rPr>
              <a:t>ulož do „svého adresáře“. Při ukládání souboru ti program nabídne grafické formáty, vyber .</a:t>
            </a:r>
            <a:r>
              <a:rPr lang="cs-CZ" sz="2400" dirty="0" err="1" smtClean="0">
                <a:solidFill>
                  <a:schemeClr val="tx1"/>
                </a:solidFill>
              </a:rPr>
              <a:t>bmp</a:t>
            </a:r>
            <a:endParaRPr lang="cs-CZ" sz="2400" dirty="0" smtClean="0">
              <a:solidFill>
                <a:schemeClr val="tx1"/>
              </a:solidFill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cs-CZ" sz="2400" dirty="0" smtClean="0">
                <a:solidFill>
                  <a:schemeClr val="tx1"/>
                </a:solidFill>
              </a:rPr>
              <a:t>Vytvoř v programu Poznámkový blok dokument, do kterého napiš seznam pěti oblíbených jídel. Tento dokument ulož pod názvem - </a:t>
            </a:r>
            <a:r>
              <a:rPr lang="cs-CZ" sz="2400" b="1" dirty="0" smtClean="0">
                <a:solidFill>
                  <a:schemeClr val="tx1"/>
                </a:solidFill>
              </a:rPr>
              <a:t>dobroty</a:t>
            </a:r>
            <a:r>
              <a:rPr lang="cs-CZ" sz="2400" dirty="0" smtClean="0">
                <a:solidFill>
                  <a:schemeClr val="tx1"/>
                </a:solidFill>
              </a:rPr>
              <a:t> do „svého adresáře.“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 smtClean="0">
              <a:solidFill>
                <a:schemeClr val="tx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164049"/>
            <a:ext cx="8640960" cy="252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250825" y="981075"/>
            <a:ext cx="8642350" cy="431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/>
              <a:t>Použité zdroje: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50825" y="1705244"/>
            <a:ext cx="8496300" cy="4968875"/>
          </a:xfrm>
          <a:prstGeom prst="rect">
            <a:avLst/>
          </a:prstGeom>
          <a:noFill/>
        </p:spPr>
        <p:txBody>
          <a:bodyPr/>
          <a:lstStyle/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1200" dirty="0">
                <a:latin typeface="+mn-lt"/>
              </a:rPr>
              <a:t>Jiří Vaníček - NAKLADATELSTVÍ </a:t>
            </a:r>
            <a:r>
              <a:rPr lang="cs-CZ" sz="1200" dirty="0" smtClean="0">
                <a:latin typeface="+mn-lt"/>
              </a:rPr>
              <a:t>COMPUTER PRESS. </a:t>
            </a:r>
            <a:r>
              <a:rPr lang="cs-CZ" sz="1200" dirty="0">
                <a:latin typeface="+mn-lt"/>
              </a:rPr>
              <a:t>Učebnice Informatiky pro 1. stupeň, 2012 EAN: 9788025137499</a:t>
            </a:r>
            <a:r>
              <a:rPr lang="cs-CZ" sz="1200" dirty="0" smtClean="0">
                <a:latin typeface="+mn-lt"/>
              </a:rPr>
              <a:t>.</a:t>
            </a:r>
            <a:endParaRPr lang="cs-CZ" sz="1200" dirty="0">
              <a:latin typeface="+mn-lt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1200" dirty="0">
                <a:latin typeface="+mn-lt"/>
              </a:rPr>
              <a:t>Jiří Vaníček - NAKLADATELSTVÍ COMPUTER PRESS. Informatika pro základní školy a víceletá gymnázia 2 ISBN: </a:t>
            </a:r>
            <a:r>
              <a:rPr lang="cs-CZ" sz="1200" dirty="0" smtClean="0">
                <a:latin typeface="+mn-lt"/>
              </a:rPr>
              <a:t>80-251-0630-6</a:t>
            </a:r>
            <a:endParaRPr lang="cs-CZ" sz="1200" dirty="0">
              <a:latin typeface="+mn-lt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1200" dirty="0" smtClean="0">
                <a:latin typeface="+mn-lt"/>
              </a:rPr>
              <a:t>Jiří </a:t>
            </a:r>
            <a:r>
              <a:rPr lang="cs-CZ" sz="1200" dirty="0">
                <a:latin typeface="+mn-lt"/>
              </a:rPr>
              <a:t>Vaníček - NAKLADATELSTVÍ COMPUTER PRESS. Informatika pro základní školy a víceletá gymnázia 3  ISBN: 80-251-1082-6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1200" dirty="0" smtClean="0">
                <a:latin typeface="+mn-lt"/>
              </a:rPr>
              <a:t>MICROSOFT </a:t>
            </a:r>
            <a:r>
              <a:rPr lang="cs-CZ" sz="1200" dirty="0">
                <a:latin typeface="+mn-lt"/>
              </a:rPr>
              <a:t>CORPORATION. Obrázky a jiný obsah [online]. 2012 [cit. 2012-05-05]. Dostupné z: </a:t>
            </a:r>
            <a:r>
              <a:rPr lang="cs-CZ" sz="1200" dirty="0">
                <a:latin typeface="+mn-lt"/>
                <a:hlinkClick r:id="rId2"/>
              </a:rPr>
              <a:t>http://office.microsoft.com</a:t>
            </a:r>
            <a:endParaRPr lang="en-US" sz="1200" dirty="0">
              <a:latin typeface="+mn-lt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cs-CZ" sz="1200" dirty="0">
              <a:latin typeface="+mn-lt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cs-CZ" sz="12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cs-CZ" sz="1200" dirty="0">
              <a:latin typeface="+mn-lt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cs-CZ" sz="1200" dirty="0">
              <a:latin typeface="+mn-lt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cs-CZ" sz="1200" dirty="0">
              <a:latin typeface="+mn-lt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cs-CZ" sz="12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0006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cs-CZ" sz="3600" b="1" dirty="0">
                <a:solidFill>
                  <a:schemeClr val="bg1"/>
                </a:solidFill>
                <a:latin typeface="Calibri" pitchFamily="34" charset="0"/>
              </a:rPr>
              <a:t>Vytvoření </a:t>
            </a:r>
            <a:r>
              <a:rPr lang="cs-CZ" sz="3600" b="1" dirty="0" smtClean="0">
                <a:solidFill>
                  <a:schemeClr val="bg1"/>
                </a:solidFill>
                <a:latin typeface="Calibri" pitchFamily="34" charset="0"/>
              </a:rPr>
              <a:t>souboru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8734</TotalTime>
  <Words>468</Words>
  <Application>Microsoft Office PowerPoint</Application>
  <PresentationFormat>Předvádění na obrazovce (4:3)</PresentationFormat>
  <Paragraphs>56</Paragraphs>
  <Slides>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6" baseType="lpstr">
      <vt:lpstr>Arial</vt:lpstr>
      <vt:lpstr>Calibri</vt:lpstr>
      <vt:lpstr>Helvetic</vt:lpstr>
      <vt:lpstr>HelveticaCE</vt:lpstr>
      <vt:lpstr>HelveticaCE-Bold</vt:lpstr>
      <vt:lpstr>MyriadPro-Bold</vt:lpstr>
      <vt:lpstr>MyriadPro-BoldIt</vt:lpstr>
      <vt:lpstr>Motiv sady Office</vt:lpstr>
      <vt:lpstr>Image</vt:lpstr>
      <vt:lpstr>Prezentace aplikace PowerPoint</vt:lpstr>
      <vt:lpstr>Vytvoření souboru</vt:lpstr>
      <vt:lpstr>Vytvoření souboru</vt:lpstr>
      <vt:lpstr>Vytvoření souboru</vt:lpstr>
      <vt:lpstr>Vytvoření souboru</vt:lpstr>
      <vt:lpstr>Vytvoření souboru</vt:lpstr>
      <vt:lpstr>Vytvoření souboru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Tom</dc:creator>
  <cp:lastModifiedBy>frankie</cp:lastModifiedBy>
  <cp:revision>974</cp:revision>
  <dcterms:created xsi:type="dcterms:W3CDTF">2012-01-30T16:05:08Z</dcterms:created>
  <dcterms:modified xsi:type="dcterms:W3CDTF">2021-01-14T14:14:57Z</dcterms:modified>
</cp:coreProperties>
</file>